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6" r:id="rId4"/>
    <p:sldId id="267" r:id="rId5"/>
    <p:sldId id="269" r:id="rId6"/>
    <p:sldId id="270" r:id="rId7"/>
    <p:sldId id="259" r:id="rId8"/>
    <p:sldId id="261" r:id="rId9"/>
    <p:sldId id="262" r:id="rId10"/>
    <p:sldId id="263" r:id="rId11"/>
    <p:sldId id="264" r:id="rId12"/>
    <p:sldId id="260" r:id="rId13"/>
    <p:sldId id="268" r:id="rId14"/>
    <p:sldId id="265"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8776C8-C75D-2456-7AA8-B90F2133486E}" v="243" dt="2022-08-30T12:16:11.7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3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presProps" Target="presProps.xml" Id="rId18" /><Relationship Type="http://schemas.openxmlformats.org/officeDocument/2006/relationships/slide" Target="slides/slide2.xml" Id="rId3" /><Relationship Type="http://schemas.openxmlformats.org/officeDocument/2006/relationships/tableStyles" Target="tableStyles.xml" Id="rId21"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notesMaster" Target="notesMasters/notesMaster1.xml" Id="rId17"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theme" Target="theme/theme1.xml" Id="rId20"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slide" Target="slides/slide14.xml" Id="rId15" /><Relationship Type="http://schemas.microsoft.com/office/2015/10/relationships/revisionInfo" Target="revisionInfo.xml" Id="rId23" /><Relationship Type="http://schemas.openxmlformats.org/officeDocument/2006/relationships/slide" Target="slides/slide9.xml" Id="rId10" /><Relationship Type="http://schemas.openxmlformats.org/officeDocument/2006/relationships/viewProps" Target="viewProps.xml" Id="rId19"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A0A9E-17F6-47E1-9948-AB7ED751F555}" type="datetimeFigureOut">
              <a:rPr lang="en-US" smtClean="0"/>
              <a:pPr/>
              <a:t>8/30/2022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DDAF7-9207-4EA9-BE46-9B4212A335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BDDAF7-9207-4EA9-BE46-9B4212A335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168C2B7-898B-4036-9666-8CEFAA38849C}"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68C2B7-898B-4036-9666-8CEFAA38849C}"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68C2B7-898B-4036-9666-8CEFAA38849C}"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68C2B7-898B-4036-9666-8CEFAA38849C}"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68C2B7-898B-4036-9666-8CEFAA38849C}" type="datetimeFigureOut">
              <a:rPr lang="en-US" smtClean="0"/>
              <a:pPr/>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68C2B7-898B-4036-9666-8CEFAA38849C}"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68C2B7-898B-4036-9666-8CEFAA38849C}" type="datetimeFigureOut">
              <a:rPr lang="en-US" smtClean="0"/>
              <a:pPr/>
              <a:t>8/30/2022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68C2B7-898B-4036-9666-8CEFAA38849C}" type="datetimeFigureOut">
              <a:rPr lang="en-US" smtClean="0"/>
              <a:pPr/>
              <a:t>8/30/2022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8C2B7-898B-4036-9666-8CEFAA38849C}" type="datetimeFigureOut">
              <a:rPr lang="en-US" smtClean="0"/>
              <a:pPr/>
              <a:t>8/30/2022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FFEFD1"/>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8C2B7-898B-4036-9666-8CEFAA38849C}" type="datetimeFigureOut">
              <a:rPr lang="en-US" smtClean="0"/>
              <a:pPr/>
              <a:t>8/30/2022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C9A7D-5B57-4752-BB42-1242CDDE3D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07Zoc5fgoOA&amp;vl=en"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https://www.youtube.com/watch?v=y6E1L6KVwYw" TargetMode="External"/><Relationship Id="rId4" Type="http://schemas.openxmlformats.org/officeDocument/2006/relationships/hyperlink" Target="https://www.youtube.com/watch?v=F7gaotuWdP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youtube.com/watch?v=om-DG-yNYO8"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Europe continent is divided by country on globe - 13659592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Picture 9" descr="EducationCityCrossCurricularActivities.png"/>
          <p:cNvPicPr>
            <a:picLocks noChangeAspect="1"/>
          </p:cNvPicPr>
          <p:nvPr/>
        </p:nvPicPr>
        <p:blipFill>
          <a:blip r:embed="rId3" cstate="print"/>
          <a:stretch>
            <a:fillRect/>
          </a:stretch>
        </p:blipFill>
        <p:spPr>
          <a:xfrm>
            <a:off x="2514600" y="1905000"/>
            <a:ext cx="4343400" cy="2832652"/>
          </a:xfrm>
          <a:prstGeom prst="rect">
            <a:avLst/>
          </a:prstGeom>
        </p:spPr>
      </p:pic>
      <p:sp>
        <p:nvSpPr>
          <p:cNvPr id="3084" name="AutoShape 12" descr="https://adm.sumterschools.net/wp-content/uploads/sites/22/2019/08/T-M-1118-Social-Studies-Display-Banner.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 name="Picture 11" descr="T-M-1118-Social-Studies-Display-Banner.jpg"/>
          <p:cNvPicPr>
            <a:picLocks noChangeAspect="1"/>
          </p:cNvPicPr>
          <p:nvPr/>
        </p:nvPicPr>
        <p:blipFill>
          <a:blip r:embed="rId4" cstate="print"/>
          <a:stretch>
            <a:fillRect/>
          </a:stretch>
        </p:blipFill>
        <p:spPr>
          <a:xfrm>
            <a:off x="2286000" y="228600"/>
            <a:ext cx="4610910" cy="1371600"/>
          </a:xfrm>
          <a:prstGeom prst="rect">
            <a:avLst/>
          </a:prstGeom>
        </p:spPr>
      </p:pic>
      <p:sp>
        <p:nvSpPr>
          <p:cNvPr id="13" name="TextBox 12"/>
          <p:cNvSpPr txBox="1"/>
          <p:nvPr/>
        </p:nvSpPr>
        <p:spPr>
          <a:xfrm>
            <a:off x="685800" y="5181600"/>
            <a:ext cx="8077200" cy="1323439"/>
          </a:xfrm>
          <a:prstGeom prst="rect">
            <a:avLst/>
          </a:prstGeom>
          <a:noFill/>
        </p:spPr>
        <p:txBody>
          <a:bodyPr wrap="square" rtlCol="0">
            <a:spAutoFit/>
          </a:bodyPr>
          <a:lstStyle/>
          <a:p>
            <a:r>
              <a:rPr lang="en-US" sz="4000" dirty="0"/>
              <a:t>Week at a Glance for Social Studies</a:t>
            </a:r>
          </a:p>
          <a:p>
            <a:pPr algn="ctr"/>
            <a:r>
              <a:rPr lang="en-US" sz="4000" dirty="0"/>
              <a:t>August 28- September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a:latin typeface="Book Antiqua" pitchFamily="18" charset="0"/>
              </a:rPr>
              <a:t>Thursday, September 1</a:t>
            </a:r>
          </a:p>
        </p:txBody>
      </p:sp>
      <p:sp>
        <p:nvSpPr>
          <p:cNvPr id="4" name="TextBox 3"/>
          <p:cNvSpPr txBox="1"/>
          <p:nvPr/>
        </p:nvSpPr>
        <p:spPr>
          <a:xfrm>
            <a:off x="381000" y="1066800"/>
            <a:ext cx="8458200" cy="5355312"/>
          </a:xfrm>
          <a:prstGeom prst="rect">
            <a:avLst/>
          </a:prstGeom>
          <a:noFill/>
        </p:spPr>
        <p:txBody>
          <a:bodyPr wrap="square" rtlCol="0">
            <a:spAutoFit/>
          </a:bodyPr>
          <a:lstStyle/>
          <a:p>
            <a:r>
              <a:rPr lang="en-US" sz="2400" dirty="0">
                <a:solidFill>
                  <a:srgbClr val="0070C0"/>
                </a:solidFill>
              </a:rPr>
              <a:t>Standard:  </a:t>
            </a:r>
            <a:r>
              <a:rPr lang="en-US" sz="2000" u="sng" dirty="0"/>
              <a:t>SS6G10</a:t>
            </a:r>
            <a:r>
              <a:rPr lang="en-US" sz="2000" dirty="0"/>
              <a:t> Describe selected cultural characteristics of Europe.</a:t>
            </a:r>
          </a:p>
          <a:p>
            <a:r>
              <a:rPr lang="en-US" sz="2000" dirty="0"/>
              <a:t>a. Describe the diversity of languages spoken within Europe.</a:t>
            </a:r>
          </a:p>
          <a:p>
            <a:r>
              <a:rPr lang="en-US" sz="2000" b="1" dirty="0">
                <a:solidFill>
                  <a:srgbClr val="7030A0"/>
                </a:solidFill>
              </a:rPr>
              <a:t>b. Identify the major religions in Europe: Judaism, Christianity, and Islam.</a:t>
            </a:r>
          </a:p>
          <a:p>
            <a:endParaRPr lang="en-US" sz="2400" dirty="0"/>
          </a:p>
          <a:p>
            <a:r>
              <a:rPr lang="en-US" sz="2400" dirty="0">
                <a:solidFill>
                  <a:srgbClr val="0070C0"/>
                </a:solidFill>
              </a:rPr>
              <a:t>Learning Target: </a:t>
            </a:r>
            <a:r>
              <a:rPr lang="en-US" sz="2000" dirty="0"/>
              <a:t>SWBAT… Identify and briefly describe the three major religions and languages in Europe.</a:t>
            </a:r>
          </a:p>
          <a:p>
            <a:endParaRPr lang="en-US" sz="2400" dirty="0">
              <a:solidFill>
                <a:srgbClr val="0070C0"/>
              </a:solidFill>
            </a:endParaRPr>
          </a:p>
          <a:p>
            <a:r>
              <a:rPr lang="en-US" sz="2400" dirty="0">
                <a:solidFill>
                  <a:srgbClr val="0070C0"/>
                </a:solidFill>
              </a:rPr>
              <a:t>Warm-up: </a:t>
            </a:r>
            <a:r>
              <a:rPr lang="en-US" sz="2000" dirty="0"/>
              <a:t>Introduce </a:t>
            </a:r>
            <a:r>
              <a:rPr lang="en-US" sz="2000" dirty="0" err="1"/>
              <a:t>Powerpoint</a:t>
            </a:r>
            <a:r>
              <a:rPr lang="en-US" sz="2000" dirty="0"/>
              <a:t> Study Guide “Europe”</a:t>
            </a:r>
          </a:p>
          <a:p>
            <a:endParaRPr lang="en-US" sz="2400" dirty="0">
              <a:solidFill>
                <a:srgbClr val="0070C0"/>
              </a:solidFill>
            </a:endParaRPr>
          </a:p>
          <a:p>
            <a:r>
              <a:rPr lang="en-US" sz="2400" dirty="0">
                <a:solidFill>
                  <a:srgbClr val="0070C0"/>
                </a:solidFill>
              </a:rPr>
              <a:t>Work Session: </a:t>
            </a:r>
            <a:r>
              <a:rPr lang="en-US" sz="2000" dirty="0" err="1"/>
              <a:t>Powerpoint</a:t>
            </a:r>
            <a:r>
              <a:rPr lang="en-US" sz="2000" dirty="0"/>
              <a:t> Study Guide “Europe”</a:t>
            </a:r>
          </a:p>
          <a:p>
            <a:endParaRPr lang="en-US" sz="2400" dirty="0">
              <a:solidFill>
                <a:srgbClr val="0070C0"/>
              </a:solidFill>
            </a:endParaRPr>
          </a:p>
          <a:p>
            <a:r>
              <a:rPr lang="en-US" sz="2400" dirty="0">
                <a:solidFill>
                  <a:srgbClr val="0070C0"/>
                </a:solidFill>
              </a:rPr>
              <a:t>Closing: </a:t>
            </a:r>
            <a:r>
              <a:rPr lang="en-US" sz="2000" dirty="0"/>
              <a:t>Students Summarize main point from all standards</a:t>
            </a:r>
          </a:p>
          <a:p>
            <a:endParaRPr lang="en-US" sz="2400" dirty="0">
              <a:solidFill>
                <a:srgbClr val="0070C0"/>
              </a:solidFill>
            </a:endParaRPr>
          </a:p>
          <a:p>
            <a:r>
              <a:rPr lang="en-US" sz="2400" dirty="0">
                <a:solidFill>
                  <a:srgbClr val="0070C0"/>
                </a:solidFill>
              </a:rPr>
              <a:t>Reminders:  </a:t>
            </a:r>
            <a:r>
              <a:rPr lang="en-US" sz="2000" dirty="0"/>
              <a:t>Quiz on Friday  No School 9/6  Canvass Course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a:latin typeface="Book Antiqua" pitchFamily="18" charset="0"/>
              </a:rPr>
              <a:t>Friday, September 2</a:t>
            </a:r>
          </a:p>
        </p:txBody>
      </p:sp>
      <p:sp>
        <p:nvSpPr>
          <p:cNvPr id="4" name="TextBox 3"/>
          <p:cNvSpPr txBox="1"/>
          <p:nvPr/>
        </p:nvSpPr>
        <p:spPr>
          <a:xfrm>
            <a:off x="381000" y="1066800"/>
            <a:ext cx="8458200" cy="5539978"/>
          </a:xfrm>
          <a:prstGeom prst="rect">
            <a:avLst/>
          </a:prstGeom>
          <a:noFill/>
        </p:spPr>
        <p:txBody>
          <a:bodyPr wrap="square" lIns="91440" tIns="45720" rIns="91440" bIns="45720" rtlCol="0" anchor="t">
            <a:spAutoFit/>
          </a:bodyPr>
          <a:lstStyle/>
          <a:p>
            <a:r>
              <a:rPr lang="en-US" sz="2400" dirty="0">
                <a:solidFill>
                  <a:srgbClr val="0070C0"/>
                </a:solidFill>
              </a:rPr>
              <a:t>Standard: </a:t>
            </a:r>
            <a:r>
              <a:rPr lang="en-US" sz="2400" u="sng" dirty="0"/>
              <a:t>SS6G7,8,10</a:t>
            </a:r>
            <a:r>
              <a:rPr lang="en-US" sz="2400" dirty="0"/>
              <a:t>  Europe.</a:t>
            </a:r>
          </a:p>
          <a:p>
            <a:endParaRPr lang="en-US" sz="2400" dirty="0"/>
          </a:p>
          <a:p>
            <a:r>
              <a:rPr lang="en-US" sz="2400" dirty="0">
                <a:solidFill>
                  <a:srgbClr val="0070C0"/>
                </a:solidFill>
              </a:rPr>
              <a:t>Learning Target:</a:t>
            </a:r>
            <a:r>
              <a:rPr lang="en-US" sz="2400" dirty="0"/>
              <a:t> I can locate seven countries, and ten physical features. I can describe major environmental issues in three countries. I can describe the three major religions of Europe</a:t>
            </a:r>
            <a:endParaRPr lang="en-US" sz="2400" dirty="0">
              <a:cs typeface="Calibri"/>
            </a:endParaRPr>
          </a:p>
          <a:p>
            <a:endParaRPr lang="en-US" sz="2400" dirty="0">
              <a:solidFill>
                <a:srgbClr val="0070C0"/>
              </a:solidFill>
            </a:endParaRPr>
          </a:p>
          <a:p>
            <a:r>
              <a:rPr lang="en-US" sz="2400" dirty="0">
                <a:solidFill>
                  <a:srgbClr val="0070C0"/>
                </a:solidFill>
              </a:rPr>
              <a:t>Warm-up:  </a:t>
            </a:r>
            <a:r>
              <a:rPr lang="en-US" sz="2400" dirty="0"/>
              <a:t>Map Skills practice with partner</a:t>
            </a:r>
            <a:endParaRPr lang="en-US" sz="2400" dirty="0">
              <a:cs typeface="Calibri"/>
            </a:endParaRPr>
          </a:p>
          <a:p>
            <a:endParaRPr lang="en-US" sz="2400" dirty="0">
              <a:solidFill>
                <a:srgbClr val="0070C0"/>
              </a:solidFill>
            </a:endParaRPr>
          </a:p>
          <a:p>
            <a:r>
              <a:rPr lang="en-US" sz="2400" dirty="0">
                <a:solidFill>
                  <a:srgbClr val="0070C0"/>
                </a:solidFill>
              </a:rPr>
              <a:t>Work Session: </a:t>
            </a:r>
            <a:r>
              <a:rPr lang="en-US" sz="2400" dirty="0"/>
              <a:t>Make a Virtual Field Trip for SSG7, G8, G10; small group activity, class discussion and research, Quiz</a:t>
            </a:r>
            <a:endParaRPr lang="en-US" sz="2400" dirty="0">
              <a:cs typeface="Calibri"/>
            </a:endParaRPr>
          </a:p>
          <a:p>
            <a:endParaRPr lang="en-US" sz="2400" dirty="0">
              <a:solidFill>
                <a:srgbClr val="0070C0"/>
              </a:solidFill>
            </a:endParaRPr>
          </a:p>
          <a:p>
            <a:r>
              <a:rPr lang="en-US" sz="2400" dirty="0">
                <a:solidFill>
                  <a:srgbClr val="0070C0"/>
                </a:solidFill>
              </a:rPr>
              <a:t>Closing:  </a:t>
            </a:r>
            <a:r>
              <a:rPr lang="en-US" sz="2400" dirty="0"/>
              <a:t>Think-pair- Share</a:t>
            </a:r>
          </a:p>
          <a:p>
            <a:endParaRPr lang="en-US" sz="2400" dirty="0">
              <a:solidFill>
                <a:srgbClr val="0070C0"/>
              </a:solidFill>
            </a:endParaRPr>
          </a:p>
          <a:p>
            <a:r>
              <a:rPr lang="en-US" sz="2400" dirty="0">
                <a:solidFill>
                  <a:srgbClr val="0070C0"/>
                </a:solidFill>
              </a:rPr>
              <a:t>Reminders:  </a:t>
            </a:r>
            <a:r>
              <a:rPr lang="en-US" sz="2400" dirty="0"/>
              <a:t>Quiz on Friday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6858000" cy="646331"/>
          </a:xfrm>
          <a:prstGeom prst="rect">
            <a:avLst/>
          </a:prstGeom>
          <a:noFill/>
        </p:spPr>
        <p:txBody>
          <a:bodyPr wrap="square" rtlCol="0">
            <a:spAutoFit/>
          </a:bodyPr>
          <a:lstStyle/>
          <a:p>
            <a:pPr algn="ctr"/>
            <a:r>
              <a:rPr lang="en-US" sz="3600" b="1" dirty="0">
                <a:latin typeface="Century Gothic" pitchFamily="34" charset="0"/>
              </a:rPr>
              <a:t>Resources for Unit 1: Europe</a:t>
            </a:r>
          </a:p>
        </p:txBody>
      </p:sp>
      <p:sp>
        <p:nvSpPr>
          <p:cNvPr id="3" name="TextBox 2"/>
          <p:cNvSpPr txBox="1"/>
          <p:nvPr/>
        </p:nvSpPr>
        <p:spPr>
          <a:xfrm>
            <a:off x="914400" y="1828800"/>
            <a:ext cx="5029200" cy="369332"/>
          </a:xfrm>
          <a:prstGeom prst="rect">
            <a:avLst/>
          </a:prstGeom>
          <a:noFill/>
        </p:spPr>
        <p:txBody>
          <a:bodyPr wrap="square" rtlCol="0">
            <a:spAutoFit/>
          </a:bodyPr>
          <a:lstStyle/>
          <a:p>
            <a:r>
              <a:rPr lang="en-US" dirty="0">
                <a:hlinkClick r:id="rId3"/>
              </a:rPr>
              <a:t>Countries of Europe   </a:t>
            </a:r>
            <a:endParaRPr lang="en-US" dirty="0"/>
          </a:p>
        </p:txBody>
      </p:sp>
      <p:sp>
        <p:nvSpPr>
          <p:cNvPr id="24577"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800" b="0" i="0" u="none" strike="noStrike" cap="none" normalizeH="0" baseline="0">
                <a:ln>
                  <a:noFill/>
                </a:ln>
                <a:solidFill>
                  <a:srgbClr val="EEEEEE"/>
                </a:solidFill>
                <a:effectLst/>
                <a:latin typeface="YouTube Noto"/>
                <a:cs typeface="Arial" pitchFamily="34" charset="0"/>
              </a:rPr>
            </a:br>
            <a:endParaRPr kumimoji="0" lang="en-US" sz="800" b="0" i="0" u="none" strike="noStrike" cap="none" normalizeH="0" baseline="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0" y="0"/>
            <a:ext cx="9144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TextBox 8"/>
          <p:cNvSpPr txBox="1"/>
          <p:nvPr/>
        </p:nvSpPr>
        <p:spPr>
          <a:xfrm>
            <a:off x="914400" y="2514600"/>
            <a:ext cx="6553200" cy="369332"/>
          </a:xfrm>
          <a:prstGeom prst="rect">
            <a:avLst/>
          </a:prstGeom>
          <a:noFill/>
        </p:spPr>
        <p:txBody>
          <a:bodyPr wrap="square" rtlCol="0">
            <a:spAutoFit/>
          </a:bodyPr>
          <a:lstStyle/>
          <a:p>
            <a:r>
              <a:rPr lang="en-US" dirty="0">
                <a:hlinkClick r:id="rId4"/>
              </a:rPr>
              <a:t>Physical Geography of Europe Part 1- Landforms and Waterways</a:t>
            </a:r>
            <a:endParaRPr lang="en-US" dirty="0"/>
          </a:p>
        </p:txBody>
      </p:sp>
      <p:sp>
        <p:nvSpPr>
          <p:cNvPr id="24582"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800" b="0" i="0" u="none" strike="noStrike" cap="none" normalizeH="0" baseline="0">
                <a:ln>
                  <a:noFill/>
                </a:ln>
                <a:solidFill>
                  <a:srgbClr val="EEEEEE"/>
                </a:solidFill>
                <a:effectLst/>
                <a:latin typeface="YouTube Noto"/>
                <a:cs typeface="Arial" pitchFamily="34" charset="0"/>
              </a:rPr>
            </a:br>
            <a:endParaRPr kumimoji="0" lang="en-US" sz="800" b="0" i="0" u="none" strike="noStrike" cap="none" normalizeH="0" baseline="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3"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TextBox 12"/>
          <p:cNvSpPr txBox="1"/>
          <p:nvPr/>
        </p:nvSpPr>
        <p:spPr>
          <a:xfrm>
            <a:off x="914400" y="3200400"/>
            <a:ext cx="6248400" cy="369332"/>
          </a:xfrm>
          <a:prstGeom prst="rect">
            <a:avLst/>
          </a:prstGeom>
          <a:noFill/>
        </p:spPr>
        <p:txBody>
          <a:bodyPr wrap="square" rtlCol="0">
            <a:spAutoFit/>
          </a:bodyPr>
          <a:lstStyle/>
          <a:p>
            <a:r>
              <a:rPr lang="en-US" dirty="0">
                <a:hlinkClick r:id="rId5"/>
              </a:rPr>
              <a:t>17 Most Beautiful Countries in Europe – Travel Video</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lank-map-of-europe.gif"/>
          <p:cNvPicPr>
            <a:picLocks noChangeAspect="1"/>
          </p:cNvPicPr>
          <p:nvPr/>
        </p:nvPicPr>
        <p:blipFill>
          <a:blip r:embed="rId3" cstate="print"/>
          <a:stretch>
            <a:fillRect/>
          </a:stretch>
        </p:blipFill>
        <p:spPr>
          <a:xfrm>
            <a:off x="1371600" y="457200"/>
            <a:ext cx="6019800" cy="595960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7086600" y="3048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041479"/>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685800" y="990600"/>
            <a:ext cx="6172200" cy="600164"/>
          </a:xfrm>
          <a:prstGeom prst="rect">
            <a:avLst/>
          </a:prstGeom>
        </p:spPr>
        <p:txBody>
          <a:bodyPr wrap="square">
            <a:spAutoFit/>
          </a:bodyPr>
          <a:lstStyle/>
          <a:p>
            <a:r>
              <a:rPr lang="en-US" sz="1100" b="1" u="sng" dirty="0"/>
              <a:t>SS6H3</a:t>
            </a:r>
            <a:r>
              <a:rPr lang="en-US" sz="1100" b="1" dirty="0"/>
              <a:t> Explain conflict and change in Europe.</a:t>
            </a:r>
          </a:p>
          <a:p>
            <a:r>
              <a:rPr lang="en-US" sz="1100" dirty="0"/>
              <a:t>a. Describe the aftermath of World War I: the rise of communism, the Treaty of Versailles, the rise of Nazism, and worldwide depression.</a:t>
            </a:r>
          </a:p>
        </p:txBody>
      </p:sp>
      <p:sp>
        <p:nvSpPr>
          <p:cNvPr id="11" name="Rectangle 10"/>
          <p:cNvSpPr/>
          <p:nvPr/>
        </p:nvSpPr>
        <p:spPr>
          <a:xfrm>
            <a:off x="685800" y="1524000"/>
            <a:ext cx="6172200" cy="1107996"/>
          </a:xfrm>
          <a:prstGeom prst="rect">
            <a:avLst/>
          </a:prstGeom>
        </p:spPr>
        <p:txBody>
          <a:bodyPr wrap="square">
            <a:spAutoFit/>
          </a:bodyPr>
          <a:lstStyle/>
          <a:p>
            <a:r>
              <a:rPr lang="en-US" sz="1100" b="1" u="sng" dirty="0"/>
              <a:t>SS6G7</a:t>
            </a:r>
            <a:r>
              <a:rPr lang="en-US" sz="1100" b="1" dirty="0"/>
              <a:t> Locate selected features of Europe.</a:t>
            </a:r>
          </a:p>
          <a:p>
            <a:r>
              <a:rPr lang="en-US" sz="1100" dirty="0"/>
              <a:t>a. Locate on a world and regional political-physical map: the Danube River, Rhine River,</a:t>
            </a:r>
          </a:p>
          <a:p>
            <a:r>
              <a:rPr lang="en-US" sz="1100" dirty="0"/>
              <a:t>English Channel, Mediterranean Sea, European Plain, the Alps, Pyrenees, Ural Mountains,</a:t>
            </a:r>
          </a:p>
          <a:p>
            <a:r>
              <a:rPr lang="en-US" sz="1100" dirty="0"/>
              <a:t>and Iberian Peninsula.</a:t>
            </a:r>
          </a:p>
          <a:p>
            <a:r>
              <a:rPr lang="en-US" sz="1100" b="1" dirty="0"/>
              <a:t>b. Locate on a world and regional political-physical map the countries of France, Germany,</a:t>
            </a:r>
          </a:p>
          <a:p>
            <a:r>
              <a:rPr lang="en-US" sz="1100" b="1" dirty="0"/>
              <a:t>Italy, Russia, Spain, Ukraine, and United Kingdom.</a:t>
            </a:r>
          </a:p>
        </p:txBody>
      </p:sp>
      <p:sp>
        <p:nvSpPr>
          <p:cNvPr id="12" name="Rectangle 11"/>
          <p:cNvSpPr/>
          <p:nvPr/>
        </p:nvSpPr>
        <p:spPr>
          <a:xfrm>
            <a:off x="685800" y="2590800"/>
            <a:ext cx="5257800" cy="769441"/>
          </a:xfrm>
          <a:prstGeom prst="rect">
            <a:avLst/>
          </a:prstGeom>
        </p:spPr>
        <p:txBody>
          <a:bodyPr wrap="square">
            <a:spAutoFit/>
          </a:bodyPr>
          <a:lstStyle/>
          <a:p>
            <a:r>
              <a:rPr lang="en-US" sz="1100" b="1" u="sng" dirty="0"/>
              <a:t>SS6G8 </a:t>
            </a:r>
            <a:r>
              <a:rPr lang="en-US" sz="1100" b="1" dirty="0"/>
              <a:t>Explain environmental issues in Europe.</a:t>
            </a:r>
          </a:p>
          <a:p>
            <a:r>
              <a:rPr lang="en-US" sz="1100" dirty="0"/>
              <a:t>a. Explain the causes and effects of acid rain in Germany.</a:t>
            </a:r>
          </a:p>
          <a:p>
            <a:r>
              <a:rPr lang="en-US" sz="1100" dirty="0"/>
              <a:t>b. Explain the causes and effects of air pollution in the United Kingdom.</a:t>
            </a:r>
          </a:p>
          <a:p>
            <a:r>
              <a:rPr lang="en-US" sz="1100" dirty="0"/>
              <a:t>c. Explain the causes and effects of the nuclear disaster in Chernobyl, Ukraine.</a:t>
            </a:r>
          </a:p>
        </p:txBody>
      </p:sp>
      <p:sp>
        <p:nvSpPr>
          <p:cNvPr id="13" name="Rectangle 12"/>
          <p:cNvSpPr/>
          <p:nvPr/>
        </p:nvSpPr>
        <p:spPr>
          <a:xfrm>
            <a:off x="685800" y="3352800"/>
            <a:ext cx="7543800" cy="600164"/>
          </a:xfrm>
          <a:prstGeom prst="rect">
            <a:avLst/>
          </a:prstGeom>
        </p:spPr>
        <p:txBody>
          <a:bodyPr wrap="square">
            <a:spAutoFit/>
          </a:bodyPr>
          <a:lstStyle/>
          <a:p>
            <a:r>
              <a:rPr lang="en-US" sz="1100" b="1" u="sng" dirty="0"/>
              <a:t>SS6G9 </a:t>
            </a:r>
            <a:r>
              <a:rPr lang="en-US" sz="1100" b="1" dirty="0"/>
              <a:t>Explain the impact of location, climate, natural resources, and population distribution on Europe.</a:t>
            </a:r>
          </a:p>
          <a:p>
            <a:r>
              <a:rPr lang="en-US" sz="1100" dirty="0"/>
              <a:t>a. Compare how the location, climate, and natural resources of Germany, the United Kingdom and Russia impact trade and affect where people live.</a:t>
            </a:r>
          </a:p>
        </p:txBody>
      </p:sp>
      <p:sp>
        <p:nvSpPr>
          <p:cNvPr id="14" name="Rectangle 13"/>
          <p:cNvSpPr/>
          <p:nvPr/>
        </p:nvSpPr>
        <p:spPr>
          <a:xfrm>
            <a:off x="685800" y="3886200"/>
            <a:ext cx="6324600" cy="600164"/>
          </a:xfrm>
          <a:prstGeom prst="rect">
            <a:avLst/>
          </a:prstGeom>
        </p:spPr>
        <p:txBody>
          <a:bodyPr wrap="square">
            <a:spAutoFit/>
          </a:bodyPr>
          <a:lstStyle/>
          <a:p>
            <a:r>
              <a:rPr lang="en-US" sz="1100" b="1" u="sng" dirty="0"/>
              <a:t>SS6G10</a:t>
            </a:r>
            <a:r>
              <a:rPr lang="en-US" sz="1100" b="1" dirty="0"/>
              <a:t> Describe selected cultural characteristics of Europe.</a:t>
            </a:r>
          </a:p>
          <a:p>
            <a:r>
              <a:rPr lang="en-US" sz="1100" dirty="0"/>
              <a:t>a. Describe the diversity of languages spoken within Europe.</a:t>
            </a:r>
          </a:p>
          <a:p>
            <a:r>
              <a:rPr lang="en-US" sz="1100" b="1" dirty="0"/>
              <a:t>b. Identify the major religions in Europe: Judaism, Christianity, and Islam.</a:t>
            </a:r>
          </a:p>
        </p:txBody>
      </p:sp>
      <p:sp>
        <p:nvSpPr>
          <p:cNvPr id="15" name="Rectangle 14"/>
          <p:cNvSpPr/>
          <p:nvPr/>
        </p:nvSpPr>
        <p:spPr>
          <a:xfrm>
            <a:off x="685800" y="4495800"/>
            <a:ext cx="6858000" cy="938719"/>
          </a:xfrm>
          <a:prstGeom prst="rect">
            <a:avLst/>
          </a:prstGeom>
        </p:spPr>
        <p:txBody>
          <a:bodyPr wrap="square">
            <a:spAutoFit/>
          </a:bodyPr>
          <a:lstStyle/>
          <a:p>
            <a:r>
              <a:rPr lang="en-US" sz="1100" b="1" u="sng" dirty="0"/>
              <a:t>SS6CG3</a:t>
            </a:r>
            <a:r>
              <a:rPr lang="en-US" sz="1100" b="1" dirty="0"/>
              <a:t> Compare and contrast various forms of government.</a:t>
            </a:r>
          </a:p>
          <a:p>
            <a:r>
              <a:rPr lang="en-US" sz="1100" dirty="0"/>
              <a:t>a. Explain citizen participation in autocratic and democratic governments. [i.e., role of citizens in choosing the leaders of the United Kingdom (parliamentary democracy), Germany (parliamentary democracy), and Russia (presidential democracy)].</a:t>
            </a:r>
          </a:p>
          <a:p>
            <a:r>
              <a:rPr lang="en-US" sz="1100" b="1" dirty="0"/>
              <a:t>b. Describe the two predominant forms of democratic governments: parliamentary and presidential.</a:t>
            </a:r>
          </a:p>
        </p:txBody>
      </p:sp>
      <p:sp>
        <p:nvSpPr>
          <p:cNvPr id="16" name="Rectangle 15"/>
          <p:cNvSpPr/>
          <p:nvPr/>
        </p:nvSpPr>
        <p:spPr>
          <a:xfrm>
            <a:off x="685800" y="5410200"/>
            <a:ext cx="7543800" cy="1107996"/>
          </a:xfrm>
          <a:prstGeom prst="rect">
            <a:avLst/>
          </a:prstGeom>
        </p:spPr>
        <p:txBody>
          <a:bodyPr wrap="square">
            <a:spAutoFit/>
          </a:bodyPr>
          <a:lstStyle/>
          <a:p>
            <a:r>
              <a:rPr lang="en-US" sz="1100" b="1" u="sng" dirty="0"/>
              <a:t>SS6E7</a:t>
            </a:r>
            <a:r>
              <a:rPr lang="en-US" sz="1100" b="1" dirty="0"/>
              <a:t> Analyze different economic systems.</a:t>
            </a:r>
          </a:p>
          <a:p>
            <a:r>
              <a:rPr lang="en-US" sz="1100" dirty="0"/>
              <a:t>a. Compare how traditional, command, and market economies answer the economic questions of 1-what to produce, 2-how to produce, and 3-for whom to produce.</a:t>
            </a:r>
          </a:p>
          <a:p>
            <a:r>
              <a:rPr lang="en-US" sz="1100" dirty="0"/>
              <a:t>b. Explain that countries have a mixed economic system located on a continuum between pure market and pure command.</a:t>
            </a:r>
          </a:p>
          <a:p>
            <a:r>
              <a:rPr lang="en-US" sz="1100" b="1" dirty="0"/>
              <a:t>c. Compare the basic types of economic systems found in the United Kingdom, Germany, and Russia.</a:t>
            </a:r>
          </a:p>
          <a:p>
            <a:endParaRPr lang="en-US" sz="1100" b="1" dirty="0"/>
          </a:p>
        </p:txBody>
      </p:sp>
      <p:sp>
        <p:nvSpPr>
          <p:cNvPr id="17" name="TextBox 16"/>
          <p:cNvSpPr txBox="1"/>
          <p:nvPr/>
        </p:nvSpPr>
        <p:spPr>
          <a:xfrm>
            <a:off x="1752600" y="381000"/>
            <a:ext cx="4724400" cy="584775"/>
          </a:xfrm>
          <a:prstGeom prst="rect">
            <a:avLst/>
          </a:prstGeom>
          <a:noFill/>
        </p:spPr>
        <p:txBody>
          <a:bodyPr wrap="square" rtlCol="0">
            <a:spAutoFit/>
          </a:bodyPr>
          <a:lstStyle/>
          <a:p>
            <a:r>
              <a:rPr lang="en-US" sz="3200" b="1" dirty="0"/>
              <a:t>Social Studies Standards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371600"/>
            <a:ext cx="7467600" cy="1615827"/>
          </a:xfrm>
          <a:prstGeom prst="rect">
            <a:avLst/>
          </a:prstGeom>
        </p:spPr>
        <p:txBody>
          <a:bodyPr wrap="square">
            <a:spAutoFit/>
          </a:bodyPr>
          <a:lstStyle/>
          <a:p>
            <a:r>
              <a:rPr lang="en-US" sz="1100" b="1" dirty="0"/>
              <a:t>SS6E9 Describe factors that influence economic growth and examine their presence or</a:t>
            </a:r>
          </a:p>
          <a:p>
            <a:r>
              <a:rPr lang="en-US" sz="1100" b="1" dirty="0"/>
              <a:t>absence in the United Kingdom, Germany, and Russia.</a:t>
            </a:r>
          </a:p>
          <a:p>
            <a:r>
              <a:rPr lang="en-US" sz="1100" dirty="0"/>
              <a:t>a. Evaluate how literacy rates affect the standard of living.</a:t>
            </a:r>
          </a:p>
          <a:p>
            <a:r>
              <a:rPr lang="en-US" sz="1100" b="1" dirty="0"/>
              <a:t>b. Explain the relationship between investment in human capital goods (education and</a:t>
            </a:r>
          </a:p>
          <a:p>
            <a:r>
              <a:rPr lang="en-US" sz="1100" b="1" dirty="0"/>
              <a:t>training) and gross domestic product (GDP per capita).</a:t>
            </a:r>
          </a:p>
          <a:p>
            <a:r>
              <a:rPr lang="en-US" sz="1100" b="1" dirty="0"/>
              <a:t>c. Explain the relationship between investment in capital (factories, machinery, and</a:t>
            </a:r>
          </a:p>
          <a:p>
            <a:r>
              <a:rPr lang="en-US" sz="1100" b="1" dirty="0"/>
              <a:t>technology) and gross domestic product (GDP per capita).</a:t>
            </a:r>
          </a:p>
          <a:p>
            <a:r>
              <a:rPr lang="en-US" sz="1100" dirty="0"/>
              <a:t>d. Describe the role of natural resources in a country’s economy.</a:t>
            </a:r>
          </a:p>
          <a:p>
            <a:r>
              <a:rPr lang="en-US" sz="1100" dirty="0"/>
              <a:t>e. Describe the role of entrepreneurship.</a:t>
            </a:r>
          </a:p>
        </p:txBody>
      </p:sp>
      <p:pic>
        <p:nvPicPr>
          <p:cNvPr id="4" name="Picture 3" descr="Europe_orthographic_Caucasus_Urals_boundary_(with_borders).svg.png"/>
          <p:cNvPicPr>
            <a:picLocks noChangeAspect="1"/>
          </p:cNvPicPr>
          <p:nvPr/>
        </p:nvPicPr>
        <p:blipFill>
          <a:blip r:embed="rId3" cstate="print"/>
          <a:stretch>
            <a:fillRect/>
          </a:stretch>
        </p:blipFill>
        <p:spPr>
          <a:xfrm>
            <a:off x="6934200" y="228600"/>
            <a:ext cx="1752600" cy="1752600"/>
          </a:xfrm>
          <a:prstGeom prst="rect">
            <a:avLst/>
          </a:prstGeom>
        </p:spPr>
      </p:pic>
      <p:sp>
        <p:nvSpPr>
          <p:cNvPr id="5" name="Rectangle 4"/>
          <p:cNvSpPr/>
          <p:nvPr/>
        </p:nvSpPr>
        <p:spPr>
          <a:xfrm>
            <a:off x="533400" y="229850"/>
            <a:ext cx="5943600" cy="938719"/>
          </a:xfrm>
          <a:prstGeom prst="rect">
            <a:avLst/>
          </a:prstGeom>
        </p:spPr>
        <p:txBody>
          <a:bodyPr wrap="square">
            <a:spAutoFit/>
          </a:bodyPr>
          <a:lstStyle/>
          <a:p>
            <a:r>
              <a:rPr lang="en-US" sz="1100" b="1" u="sng" dirty="0"/>
              <a:t>SS6E8 </a:t>
            </a:r>
            <a:r>
              <a:rPr lang="en-US" sz="1100" b="1" dirty="0"/>
              <a:t>Analyze the benefits of and barriers to voluntary trade in Europe.</a:t>
            </a:r>
          </a:p>
          <a:p>
            <a:r>
              <a:rPr lang="en-US" sz="1100" b="1" dirty="0"/>
              <a:t>a. Explain how specialization encourages trade between countries.</a:t>
            </a:r>
          </a:p>
          <a:p>
            <a:r>
              <a:rPr lang="en-US" sz="1100" dirty="0"/>
              <a:t>b. Compare and contrast different types of trade barriers such as tariffs, quotas, and embargoes.</a:t>
            </a:r>
          </a:p>
          <a:p>
            <a:r>
              <a:rPr lang="en-US" sz="1100" dirty="0"/>
              <a:t>c. Explain why international trade requires a system for exchanging currencies between nations.</a:t>
            </a:r>
          </a:p>
          <a:p>
            <a:r>
              <a:rPr lang="en-US" sz="1100" dirty="0"/>
              <a:t>d. Describe the purpose of the European Union and the relationship between member nations.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6934200" y="2286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685800" y="533400"/>
            <a:ext cx="6172200" cy="2308324"/>
          </a:xfrm>
          <a:prstGeom prst="rect">
            <a:avLst/>
          </a:prstGeom>
        </p:spPr>
        <p:txBody>
          <a:bodyPr wrap="square">
            <a:spAutoFit/>
          </a:bodyPr>
          <a:lstStyle/>
          <a:p>
            <a:r>
              <a:rPr lang="en-US" b="1" u="sng" dirty="0"/>
              <a:t>SS6G7</a:t>
            </a:r>
            <a:r>
              <a:rPr lang="en-US" b="1" dirty="0"/>
              <a:t> Locate selected features of Europe.</a:t>
            </a:r>
          </a:p>
          <a:p>
            <a:r>
              <a:rPr lang="en-US" b="1" dirty="0">
                <a:solidFill>
                  <a:srgbClr val="7030A0"/>
                </a:solidFill>
              </a:rPr>
              <a:t>a. Locate on a world and regional political-physical map: the Danube River, Rhine River, English Channel, Mediterranean Sea, European Plain, the Alps, Pyrenees, Ural Mountains, and Iberian Peninsula.</a:t>
            </a:r>
          </a:p>
          <a:p>
            <a:r>
              <a:rPr lang="en-US" b="1" dirty="0">
                <a:solidFill>
                  <a:srgbClr val="7030A0"/>
                </a:solidFill>
              </a:rPr>
              <a:t>b. Locate on a world and regional political-physical map the countries of France, Germany, Italy, Russia, Spain, Ukraine, and United Kingdom</a:t>
            </a:r>
            <a:r>
              <a:rPr lang="en-US" sz="1100" b="1" dirty="0">
                <a:solidFill>
                  <a:srgbClr val="7030A0"/>
                </a:solidFill>
              </a:rPr>
              <a:t>.</a:t>
            </a:r>
          </a:p>
        </p:txBody>
      </p:sp>
      <p:sp>
        <p:nvSpPr>
          <p:cNvPr id="12" name="Rectangle 11"/>
          <p:cNvSpPr/>
          <p:nvPr/>
        </p:nvSpPr>
        <p:spPr>
          <a:xfrm>
            <a:off x="762000" y="3810000"/>
            <a:ext cx="7848600" cy="1200329"/>
          </a:xfrm>
          <a:prstGeom prst="rect">
            <a:avLst/>
          </a:prstGeom>
        </p:spPr>
        <p:txBody>
          <a:bodyPr wrap="square">
            <a:spAutoFit/>
          </a:bodyPr>
          <a:lstStyle/>
          <a:p>
            <a:r>
              <a:rPr lang="en-US" b="1" u="sng" dirty="0"/>
              <a:t>SS6G8 </a:t>
            </a:r>
            <a:r>
              <a:rPr lang="en-US" b="1" dirty="0"/>
              <a:t>Explain environmental issues in Europe.</a:t>
            </a:r>
          </a:p>
          <a:p>
            <a:r>
              <a:rPr lang="en-US" dirty="0">
                <a:solidFill>
                  <a:srgbClr val="7030A0"/>
                </a:solidFill>
              </a:rPr>
              <a:t>a. Explain the causes and effects of acid rain in Germany.</a:t>
            </a:r>
          </a:p>
          <a:p>
            <a:r>
              <a:rPr lang="en-US" dirty="0">
                <a:solidFill>
                  <a:srgbClr val="7030A0"/>
                </a:solidFill>
              </a:rPr>
              <a:t>b. Explain the causes and effects of air pollution in the United Kingdom.</a:t>
            </a:r>
          </a:p>
          <a:p>
            <a:r>
              <a:rPr lang="en-US" dirty="0">
                <a:solidFill>
                  <a:srgbClr val="7030A0"/>
                </a:solidFill>
              </a:rPr>
              <a:t>c. Explain the causes and effects of the nuclear disaster in Chernobyl, Ukraine</a:t>
            </a:r>
            <a:r>
              <a:rPr lang="en-US" sz="1100" dirty="0"/>
              <a:t>.</a:t>
            </a:r>
          </a:p>
        </p:txBody>
      </p:sp>
      <p:sp>
        <p:nvSpPr>
          <p:cNvPr id="14" name="Rectangle 13"/>
          <p:cNvSpPr/>
          <p:nvPr/>
        </p:nvSpPr>
        <p:spPr>
          <a:xfrm>
            <a:off x="762000" y="5181600"/>
            <a:ext cx="6324600" cy="1200329"/>
          </a:xfrm>
          <a:prstGeom prst="rect">
            <a:avLst/>
          </a:prstGeom>
        </p:spPr>
        <p:txBody>
          <a:bodyPr wrap="square">
            <a:spAutoFit/>
          </a:bodyPr>
          <a:lstStyle/>
          <a:p>
            <a:r>
              <a:rPr lang="en-US" b="1" u="sng" dirty="0"/>
              <a:t>SS6G10</a:t>
            </a:r>
            <a:r>
              <a:rPr lang="en-US" b="1" dirty="0"/>
              <a:t> Describe selected cultural characteristics of Europe.</a:t>
            </a:r>
          </a:p>
          <a:p>
            <a:r>
              <a:rPr lang="en-US" dirty="0">
                <a:solidFill>
                  <a:srgbClr val="7030A0"/>
                </a:solidFill>
              </a:rPr>
              <a:t>a. Describe the diversity of languages spoken within Europe.</a:t>
            </a:r>
          </a:p>
          <a:p>
            <a:r>
              <a:rPr lang="en-US" b="1" dirty="0">
                <a:solidFill>
                  <a:srgbClr val="7030A0"/>
                </a:solidFill>
              </a:rPr>
              <a:t>b. Identify the major religions in Europe: Judaism, Christianity, and Islam.</a:t>
            </a:r>
          </a:p>
        </p:txBody>
      </p:sp>
      <p:cxnSp>
        <p:nvCxnSpPr>
          <p:cNvPr id="18" name="Straight Connector 17"/>
          <p:cNvCxnSpPr/>
          <p:nvPr/>
        </p:nvCxnSpPr>
        <p:spPr>
          <a:xfrm>
            <a:off x="762000" y="3200400"/>
            <a:ext cx="6705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urope-map-max.jpg"/>
          <p:cNvPicPr>
            <a:picLocks noChangeAspect="1"/>
          </p:cNvPicPr>
          <p:nvPr/>
        </p:nvPicPr>
        <p:blipFill>
          <a:blip r:embed="rId3" cstate="print"/>
          <a:stretch>
            <a:fillRect/>
          </a:stretch>
        </p:blipFill>
        <p:spPr>
          <a:xfrm>
            <a:off x="609600" y="0"/>
            <a:ext cx="7772400" cy="6787896"/>
          </a:xfrm>
          <a:prstGeom prst="rect">
            <a:avLst/>
          </a:prstGeom>
        </p:spPr>
      </p:pic>
      <p:sp>
        <p:nvSpPr>
          <p:cNvPr id="4" name="5-Point Star 3"/>
          <p:cNvSpPr/>
          <p:nvPr/>
        </p:nvSpPr>
        <p:spPr>
          <a:xfrm>
            <a:off x="1447800" y="48768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6781800" y="1981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3429000" y="47244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3581400" y="3276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2590800" y="3886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5-Point Star 8"/>
          <p:cNvSpPr/>
          <p:nvPr/>
        </p:nvSpPr>
        <p:spPr>
          <a:xfrm>
            <a:off x="5943600" y="3657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5-Point Star 9"/>
          <p:cNvSpPr/>
          <p:nvPr/>
        </p:nvSpPr>
        <p:spPr>
          <a:xfrm>
            <a:off x="2362200" y="26670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Oval 10"/>
          <p:cNvSpPr/>
          <p:nvPr/>
        </p:nvSpPr>
        <p:spPr>
          <a:xfrm>
            <a:off x="533400" y="914400"/>
            <a:ext cx="1524000" cy="14478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1066800"/>
            <a:ext cx="1219200" cy="1200329"/>
          </a:xfrm>
          <a:prstGeom prst="rect">
            <a:avLst/>
          </a:prstGeom>
        </p:spPr>
        <p:txBody>
          <a:bodyPr wrap="square">
            <a:spAutoFit/>
          </a:bodyPr>
          <a:lstStyle/>
          <a:p>
            <a:r>
              <a:rPr lang="en-US" sz="900" b="1" dirty="0"/>
              <a:t>locate on a world and regional political-physical map the countries of France, Germany, Italy, Russia, Spain, Ukraine, and United Kingdom.</a:t>
            </a:r>
            <a:endParaRPr 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urope.jpg"/>
          <p:cNvPicPr>
            <a:picLocks noChangeAspect="1"/>
          </p:cNvPicPr>
          <p:nvPr/>
        </p:nvPicPr>
        <p:blipFill>
          <a:blip r:embed="rId3" cstate="print"/>
          <a:stretch>
            <a:fillRect/>
          </a:stretch>
        </p:blipFill>
        <p:spPr>
          <a:xfrm>
            <a:off x="381000" y="223157"/>
            <a:ext cx="7858125" cy="6010955"/>
          </a:xfrm>
          <a:prstGeom prst="rect">
            <a:avLst/>
          </a:prstGeom>
        </p:spPr>
      </p:pic>
      <p:sp>
        <p:nvSpPr>
          <p:cNvPr id="4" name="5-Point Star 3"/>
          <p:cNvSpPr/>
          <p:nvPr/>
        </p:nvSpPr>
        <p:spPr>
          <a:xfrm>
            <a:off x="5638800" y="26670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4343400" y="4495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7620000" y="106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2286000" y="4724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990600" y="487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838200" y="6258580"/>
            <a:ext cx="7696200" cy="523220"/>
          </a:xfrm>
          <a:prstGeom prst="rect">
            <a:avLst/>
          </a:prstGeom>
        </p:spPr>
        <p:txBody>
          <a:bodyPr wrap="square">
            <a:spAutoFit/>
          </a:bodyPr>
          <a:lstStyle/>
          <a:p>
            <a:r>
              <a:rPr lang="en-US" sz="1400" dirty="0">
                <a:solidFill>
                  <a:schemeClr val="bg2">
                    <a:lumMod val="25000"/>
                  </a:schemeClr>
                </a:solidFill>
              </a:rPr>
              <a:t>Locate on a world and regional political-physical map: the Danube River, Rhine River, English Channel, Mediterranean Sea, European Plain, the Alps, Pyrenees, Ural Mountains, and Iberian Peninsula.</a:t>
            </a:r>
            <a:endParaRPr lang="en-US" sz="1400" dirty="0"/>
          </a:p>
        </p:txBody>
      </p:sp>
      <p:sp>
        <p:nvSpPr>
          <p:cNvPr id="10" name="5-Point Star 9"/>
          <p:cNvSpPr/>
          <p:nvPr/>
        </p:nvSpPr>
        <p:spPr>
          <a:xfrm>
            <a:off x="1905000" y="3200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5-Point Star 10"/>
          <p:cNvSpPr/>
          <p:nvPr/>
        </p:nvSpPr>
        <p:spPr>
          <a:xfrm>
            <a:off x="2971800" y="35052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5-Point Star 11"/>
          <p:cNvSpPr/>
          <p:nvPr/>
        </p:nvSpPr>
        <p:spPr>
          <a:xfrm>
            <a:off x="2667000" y="5105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5-Point Star 12"/>
          <p:cNvSpPr/>
          <p:nvPr/>
        </p:nvSpPr>
        <p:spPr>
          <a:xfrm>
            <a:off x="4419600" y="2971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19800"/>
            <a:ext cx="8077200" cy="553998"/>
          </a:xfrm>
          <a:prstGeom prst="rect">
            <a:avLst/>
          </a:prstGeom>
        </p:spPr>
        <p:txBody>
          <a:bodyPr wrap="square">
            <a:spAutoFit/>
          </a:bodyPr>
          <a:lstStyle/>
          <a:p>
            <a:r>
              <a:rPr lang="en-US" sz="1000" b="1" u="sng" dirty="0"/>
              <a:t>SS6G8 </a:t>
            </a:r>
            <a:r>
              <a:rPr lang="en-US" sz="1000" b="1" dirty="0"/>
              <a:t>Explain environmental issues in Europe.</a:t>
            </a:r>
          </a:p>
          <a:p>
            <a:r>
              <a:rPr lang="en-US" sz="1000" dirty="0">
                <a:solidFill>
                  <a:srgbClr val="7030A0"/>
                </a:solidFill>
              </a:rPr>
              <a:t>a. Explain the causes and effects of acid rain in Germany.       b. Explain the causes and effects of air pollution in the United Kingdom.</a:t>
            </a:r>
          </a:p>
          <a:p>
            <a:r>
              <a:rPr lang="en-US" sz="1000" dirty="0">
                <a:solidFill>
                  <a:srgbClr val="7030A0"/>
                </a:solidFill>
              </a:rPr>
              <a:t>c. Explain the causes and effects of the nuclear disaster in Chernobyl, Ukraine</a:t>
            </a:r>
            <a:r>
              <a:rPr lang="en-US" sz="1000" dirty="0"/>
              <a:t>.</a:t>
            </a:r>
          </a:p>
        </p:txBody>
      </p:sp>
      <p:sp>
        <p:nvSpPr>
          <p:cNvPr id="3" name="Rectangle 2"/>
          <p:cNvSpPr/>
          <p:nvPr/>
        </p:nvSpPr>
        <p:spPr>
          <a:xfrm>
            <a:off x="533400" y="1295400"/>
            <a:ext cx="3429000" cy="3416320"/>
          </a:xfrm>
          <a:prstGeom prst="rect">
            <a:avLst/>
          </a:prstGeom>
        </p:spPr>
        <p:txBody>
          <a:bodyPr wrap="square">
            <a:spAutoFit/>
          </a:bodyPr>
          <a:lstStyle/>
          <a:p>
            <a:r>
              <a:rPr lang="en-US" dirty="0"/>
              <a:t>When it comes to the problem of acid rain, Germany is its own worst enemy. The main sources of acid rain are smoke from factories and cars. Factories burn fossil fuels like natural gas, coal, and oil. Cars and buses that burn gasoline and diesel produce these gases too. Germans also own more cars than most people do in other counties. This adds to acid rain through auto emissions.</a:t>
            </a:r>
          </a:p>
        </p:txBody>
      </p:sp>
      <p:pic>
        <p:nvPicPr>
          <p:cNvPr id="4" name="Picture 3" descr="521443.jpg"/>
          <p:cNvPicPr>
            <a:picLocks noChangeAspect="1"/>
          </p:cNvPicPr>
          <p:nvPr/>
        </p:nvPicPr>
        <p:blipFill>
          <a:blip r:embed="rId3" cstate="print"/>
          <a:stretch>
            <a:fillRect/>
          </a:stretch>
        </p:blipFill>
        <p:spPr>
          <a:xfrm>
            <a:off x="4495800" y="1371600"/>
            <a:ext cx="4200525" cy="3143250"/>
          </a:xfrm>
          <a:prstGeom prst="rect">
            <a:avLst/>
          </a:prstGeom>
        </p:spPr>
      </p:pic>
      <p:sp>
        <p:nvSpPr>
          <p:cNvPr id="5" name="Rectangle 4"/>
          <p:cNvSpPr/>
          <p:nvPr/>
        </p:nvSpPr>
        <p:spPr>
          <a:xfrm>
            <a:off x="5181600" y="228600"/>
            <a:ext cx="2866490" cy="923330"/>
          </a:xfrm>
          <a:prstGeom prst="rect">
            <a:avLst/>
          </a:prstGeom>
          <a:noFill/>
        </p:spPr>
        <p:txBody>
          <a:bodyPr wrap="none" lIns="91440" tIns="45720" rIns="91440" bIns="45720">
            <a:spAutoFit/>
          </a:bodyPr>
          <a:lstStyle/>
          <a:p>
            <a:pPr algn="ctr"/>
            <a:r>
              <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Acid Rain</a:t>
            </a:r>
          </a:p>
        </p:txBody>
      </p:sp>
      <p:sp>
        <p:nvSpPr>
          <p:cNvPr id="6" name="TextBox 5"/>
          <p:cNvSpPr txBox="1"/>
          <p:nvPr/>
        </p:nvSpPr>
        <p:spPr>
          <a:xfrm>
            <a:off x="609600" y="609600"/>
            <a:ext cx="2819400" cy="369332"/>
          </a:xfrm>
          <a:prstGeom prst="rect">
            <a:avLst/>
          </a:prstGeom>
          <a:noFill/>
        </p:spPr>
        <p:txBody>
          <a:bodyPr wrap="square" rtlCol="0">
            <a:spAutoFit/>
          </a:bodyPr>
          <a:lstStyle/>
          <a:p>
            <a:r>
              <a:rPr lang="en-US" dirty="0">
                <a:hlinkClick r:id="rId4"/>
              </a:rPr>
              <a:t>Acid Rain In Germany Video</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3810000" cy="1815882"/>
          </a:xfrm>
          <a:prstGeom prst="rect">
            <a:avLst/>
          </a:prstGeom>
        </p:spPr>
        <p:txBody>
          <a:bodyPr wrap="square">
            <a:spAutoFit/>
          </a:bodyPr>
          <a:lstStyle/>
          <a:p>
            <a:r>
              <a:rPr lang="en-US" sz="1600" dirty="0"/>
              <a:t>Air pollution in the UK is </a:t>
            </a:r>
            <a:r>
              <a:rPr lang="en-US" sz="1600" b="1" dirty="0"/>
              <a:t>a major cause of diseases such as asthma, lung disease, stroke, cancer, and heart disease</a:t>
            </a:r>
            <a:r>
              <a:rPr lang="en-US" sz="1600" dirty="0"/>
              <a:t>, and is estimated to cause forty thousand premature deaths each year, which is about 8.3% of deaths, while costing around £40 billion each year</a:t>
            </a:r>
          </a:p>
        </p:txBody>
      </p:sp>
      <p:pic>
        <p:nvPicPr>
          <p:cNvPr id="3" name="Picture 2" descr="pollution.jpg"/>
          <p:cNvPicPr>
            <a:picLocks noChangeAspect="1"/>
          </p:cNvPicPr>
          <p:nvPr/>
        </p:nvPicPr>
        <p:blipFill>
          <a:blip r:embed="rId3" cstate="print"/>
          <a:stretch>
            <a:fillRect/>
          </a:stretch>
        </p:blipFill>
        <p:spPr>
          <a:xfrm>
            <a:off x="4572000" y="228600"/>
            <a:ext cx="4267200" cy="2297723"/>
          </a:xfrm>
          <a:prstGeom prst="rect">
            <a:avLst/>
          </a:prstGeom>
          <a:ln>
            <a:noFill/>
          </a:ln>
          <a:effectLst>
            <a:softEdge rad="112500"/>
          </a:effectLst>
        </p:spPr>
      </p:pic>
      <p:sp>
        <p:nvSpPr>
          <p:cNvPr id="4" name="Rectangle 3"/>
          <p:cNvSpPr/>
          <p:nvPr/>
        </p:nvSpPr>
        <p:spPr>
          <a:xfrm>
            <a:off x="609600" y="6096000"/>
            <a:ext cx="8077200" cy="553998"/>
          </a:xfrm>
          <a:prstGeom prst="rect">
            <a:avLst/>
          </a:prstGeom>
        </p:spPr>
        <p:txBody>
          <a:bodyPr wrap="square">
            <a:spAutoFit/>
          </a:bodyPr>
          <a:lstStyle/>
          <a:p>
            <a:r>
              <a:rPr lang="en-US" sz="1000" b="1" u="sng" dirty="0"/>
              <a:t>SS6G8 </a:t>
            </a:r>
            <a:r>
              <a:rPr lang="en-US" sz="1000" b="1" dirty="0"/>
              <a:t>Explain environmental issues in Europe.</a:t>
            </a:r>
          </a:p>
          <a:p>
            <a:r>
              <a:rPr lang="en-US" sz="1000" dirty="0">
                <a:solidFill>
                  <a:srgbClr val="7030A0"/>
                </a:solidFill>
              </a:rPr>
              <a:t>a. Explain the causes and effects of acid rain in Germany.       b. Explain the causes and effects of air pollution in the United Kingdom.</a:t>
            </a:r>
          </a:p>
          <a:p>
            <a:r>
              <a:rPr lang="en-US" sz="1000" dirty="0">
                <a:solidFill>
                  <a:srgbClr val="7030A0"/>
                </a:solidFill>
              </a:rPr>
              <a:t>c. Explain the causes and effects of the nuclear disaster in Chernobyl, Ukraine</a:t>
            </a:r>
            <a:r>
              <a:rPr lang="en-US" sz="1000" dirty="0"/>
              <a:t>.</a:t>
            </a:r>
          </a:p>
        </p:txBody>
      </p:sp>
      <p:sp>
        <p:nvSpPr>
          <p:cNvPr id="6" name="Rectangle 5"/>
          <p:cNvSpPr/>
          <p:nvPr/>
        </p:nvSpPr>
        <p:spPr>
          <a:xfrm>
            <a:off x="533400" y="3276600"/>
            <a:ext cx="3886200" cy="2246769"/>
          </a:xfrm>
          <a:prstGeom prst="rect">
            <a:avLst/>
          </a:prstGeom>
        </p:spPr>
        <p:txBody>
          <a:bodyPr wrap="square">
            <a:spAutoFit/>
          </a:bodyPr>
          <a:lstStyle/>
          <a:p>
            <a:r>
              <a:rPr lang="en-US" sz="1400" dirty="0"/>
              <a:t>On 26 April 1986, the Number Four reactor at the </a:t>
            </a:r>
            <a:r>
              <a:rPr lang="en-US" sz="1400" dirty="0" err="1"/>
              <a:t>Chornobyl</a:t>
            </a:r>
            <a:r>
              <a:rPr lang="en-US" sz="1400" dirty="0"/>
              <a:t> Nuclear Power Plant in what then was the Soviet Union  during improper testing at low-power, resulted in loss of control that led to an explosion and fire that demolished the reactor building and released large amounts of radiation into the atmosphere. As safety measures were ignored, the uranium fuel in the reactor overheated and melted through the protective barriers.</a:t>
            </a:r>
          </a:p>
        </p:txBody>
      </p:sp>
      <p:pic>
        <p:nvPicPr>
          <p:cNvPr id="7" name="Picture 6" descr="24-Single-35mm-film-1000x667.jpg"/>
          <p:cNvPicPr>
            <a:picLocks noChangeAspect="1"/>
          </p:cNvPicPr>
          <p:nvPr/>
        </p:nvPicPr>
        <p:blipFill>
          <a:blip r:embed="rId4" cstate="print"/>
          <a:stretch>
            <a:fillRect/>
          </a:stretch>
        </p:blipFill>
        <p:spPr>
          <a:xfrm>
            <a:off x="4800600" y="3048000"/>
            <a:ext cx="3582200" cy="2389327"/>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a:latin typeface="Book Antiqua" pitchFamily="18" charset="0"/>
              </a:rPr>
              <a:t>Monday, August 29</a:t>
            </a:r>
          </a:p>
        </p:txBody>
      </p:sp>
      <p:sp>
        <p:nvSpPr>
          <p:cNvPr id="4" name="TextBox 3"/>
          <p:cNvSpPr txBox="1"/>
          <p:nvPr/>
        </p:nvSpPr>
        <p:spPr>
          <a:xfrm>
            <a:off x="381000" y="1066800"/>
            <a:ext cx="8458200" cy="5355312"/>
          </a:xfrm>
          <a:prstGeom prst="rect">
            <a:avLst/>
          </a:prstGeom>
          <a:noFill/>
        </p:spPr>
        <p:txBody>
          <a:bodyPr wrap="square" rtlCol="0">
            <a:spAutoFit/>
          </a:bodyPr>
          <a:lstStyle/>
          <a:p>
            <a:r>
              <a:rPr lang="en-US" sz="2400" dirty="0">
                <a:solidFill>
                  <a:srgbClr val="0070C0"/>
                </a:solidFill>
              </a:rPr>
              <a:t>Standard: </a:t>
            </a:r>
            <a:r>
              <a:rPr lang="en-US" sz="2000" u="sng" dirty="0"/>
              <a:t>SS6G7</a:t>
            </a:r>
            <a:r>
              <a:rPr lang="en-US" sz="2000" dirty="0"/>
              <a:t> Locate selected features of Europe.</a:t>
            </a:r>
          </a:p>
          <a:p>
            <a:r>
              <a:rPr lang="en-US" dirty="0"/>
              <a:t>                        </a:t>
            </a:r>
            <a:r>
              <a:rPr lang="en-US" sz="2000" u="sng" dirty="0"/>
              <a:t>SS6G8 </a:t>
            </a:r>
            <a:r>
              <a:rPr lang="en-US" sz="2000" dirty="0"/>
              <a:t>Explain environmental issues in Europe.</a:t>
            </a:r>
          </a:p>
          <a:p>
            <a:endParaRPr lang="en-US" sz="2400" dirty="0"/>
          </a:p>
          <a:p>
            <a:r>
              <a:rPr lang="en-US" sz="2400" dirty="0">
                <a:solidFill>
                  <a:srgbClr val="0070C0"/>
                </a:solidFill>
              </a:rPr>
              <a:t>Learning Target: </a:t>
            </a:r>
            <a:r>
              <a:rPr lang="en-US" sz="2000" dirty="0"/>
              <a:t>I can locate select features of Europe and describe three major environmental issues in Europe.</a:t>
            </a:r>
          </a:p>
          <a:p>
            <a:endParaRPr lang="en-US" sz="2400" dirty="0">
              <a:solidFill>
                <a:srgbClr val="0070C0"/>
              </a:solidFill>
            </a:endParaRPr>
          </a:p>
          <a:p>
            <a:r>
              <a:rPr lang="en-US" sz="2400" dirty="0">
                <a:solidFill>
                  <a:srgbClr val="0070C0"/>
                </a:solidFill>
              </a:rPr>
              <a:t>Warm-up:  </a:t>
            </a:r>
            <a:r>
              <a:rPr lang="en-US" sz="2000" dirty="0"/>
              <a:t>Video: 17 Beautiful Countries of Europe</a:t>
            </a:r>
          </a:p>
          <a:p>
            <a:endParaRPr lang="en-US" sz="2400" dirty="0">
              <a:solidFill>
                <a:srgbClr val="0070C0"/>
              </a:solidFill>
            </a:endParaRPr>
          </a:p>
          <a:p>
            <a:r>
              <a:rPr lang="en-US" sz="2400" dirty="0">
                <a:solidFill>
                  <a:srgbClr val="0070C0"/>
                </a:solidFill>
              </a:rPr>
              <a:t>Work Session: </a:t>
            </a:r>
            <a:r>
              <a:rPr lang="en-US" sz="2000" dirty="0"/>
              <a:t>Direct Instruction; students will take notes and view maps of Europe; Brain Wrinkle. Introduce study guide maps, and Textbook Chapter 4.</a:t>
            </a:r>
          </a:p>
          <a:p>
            <a:endParaRPr lang="en-US" sz="2400" dirty="0">
              <a:solidFill>
                <a:srgbClr val="0070C0"/>
              </a:solidFill>
            </a:endParaRPr>
          </a:p>
          <a:p>
            <a:r>
              <a:rPr lang="en-US" sz="2400" dirty="0">
                <a:solidFill>
                  <a:srgbClr val="0070C0"/>
                </a:solidFill>
              </a:rPr>
              <a:t>Closing:  </a:t>
            </a:r>
            <a:r>
              <a:rPr lang="en-US" sz="2000" dirty="0"/>
              <a:t>Think-pair- Share</a:t>
            </a:r>
          </a:p>
          <a:p>
            <a:endParaRPr lang="en-US" sz="2400" dirty="0">
              <a:solidFill>
                <a:srgbClr val="0070C0"/>
              </a:solidFill>
            </a:endParaRPr>
          </a:p>
          <a:p>
            <a:r>
              <a:rPr lang="en-US" sz="2400" dirty="0">
                <a:solidFill>
                  <a:srgbClr val="0070C0"/>
                </a:solidFill>
              </a:rPr>
              <a:t>Reminders:  </a:t>
            </a:r>
            <a:r>
              <a:rPr lang="en-US" sz="2000" dirty="0"/>
              <a:t>Quiz on Friday, No School 9/6  Canvass Course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a:latin typeface="Book Antiqua" pitchFamily="18" charset="0"/>
              </a:rPr>
              <a:t>Tuesday, August 30</a:t>
            </a:r>
          </a:p>
        </p:txBody>
      </p:sp>
      <p:sp>
        <p:nvSpPr>
          <p:cNvPr id="4" name="TextBox 3"/>
          <p:cNvSpPr txBox="1"/>
          <p:nvPr/>
        </p:nvSpPr>
        <p:spPr>
          <a:xfrm>
            <a:off x="381000" y="1066800"/>
            <a:ext cx="8458200" cy="5355312"/>
          </a:xfrm>
          <a:prstGeom prst="rect">
            <a:avLst/>
          </a:prstGeom>
          <a:noFill/>
        </p:spPr>
        <p:txBody>
          <a:bodyPr wrap="square" rtlCol="0">
            <a:spAutoFit/>
          </a:bodyPr>
          <a:lstStyle/>
          <a:p>
            <a:r>
              <a:rPr lang="en-US" sz="2400" dirty="0">
                <a:solidFill>
                  <a:srgbClr val="0070C0"/>
                </a:solidFill>
              </a:rPr>
              <a:t>Standard: </a:t>
            </a:r>
            <a:r>
              <a:rPr lang="en-US" sz="2000" u="sng" dirty="0"/>
              <a:t>SS6G7</a:t>
            </a:r>
            <a:r>
              <a:rPr lang="en-US" sz="2000" dirty="0"/>
              <a:t> Locate selected features of Europe.</a:t>
            </a:r>
          </a:p>
          <a:p>
            <a:r>
              <a:rPr lang="en-US" sz="2000" dirty="0"/>
              <a:t>                      </a:t>
            </a:r>
            <a:r>
              <a:rPr lang="en-US" sz="2000" u="sng" dirty="0"/>
              <a:t>SS6G8 </a:t>
            </a:r>
            <a:r>
              <a:rPr lang="en-US" sz="2000" dirty="0"/>
              <a:t>Explain environmental issues in Europe.</a:t>
            </a:r>
          </a:p>
          <a:p>
            <a:endParaRPr lang="en-US" sz="2400" dirty="0"/>
          </a:p>
          <a:p>
            <a:r>
              <a:rPr lang="en-US" sz="2400" dirty="0">
                <a:solidFill>
                  <a:srgbClr val="0070C0"/>
                </a:solidFill>
              </a:rPr>
              <a:t>Learning Target: </a:t>
            </a:r>
            <a:r>
              <a:rPr lang="en-US" sz="2000" dirty="0"/>
              <a:t>I can locate select features of Europe and describe three major environmental issues in Europe.</a:t>
            </a:r>
          </a:p>
          <a:p>
            <a:endParaRPr lang="en-US" sz="2400" dirty="0">
              <a:solidFill>
                <a:srgbClr val="0070C0"/>
              </a:solidFill>
            </a:endParaRPr>
          </a:p>
          <a:p>
            <a:r>
              <a:rPr lang="en-US" sz="2400" dirty="0">
                <a:solidFill>
                  <a:srgbClr val="0070C0"/>
                </a:solidFill>
              </a:rPr>
              <a:t>Warm-up: </a:t>
            </a:r>
            <a:r>
              <a:rPr lang="en-US" sz="2000" dirty="0"/>
              <a:t>Video: 17 Beautiful Countries of Europe</a:t>
            </a:r>
          </a:p>
          <a:p>
            <a:endParaRPr lang="en-US" sz="2400" dirty="0">
              <a:solidFill>
                <a:srgbClr val="0070C0"/>
              </a:solidFill>
            </a:endParaRPr>
          </a:p>
          <a:p>
            <a:r>
              <a:rPr lang="en-US" sz="2400" dirty="0">
                <a:solidFill>
                  <a:srgbClr val="0070C0"/>
                </a:solidFill>
              </a:rPr>
              <a:t>Work Session: </a:t>
            </a:r>
            <a:r>
              <a:rPr lang="en-US" sz="2000" dirty="0"/>
              <a:t>Direct Instruction; students will take notes and view maps of Europe; Brain Wrinkle. Introduce study guide maps, and Textbook Chapter 4.</a:t>
            </a:r>
          </a:p>
          <a:p>
            <a:endParaRPr lang="en-US" sz="2400" dirty="0">
              <a:solidFill>
                <a:srgbClr val="0070C0"/>
              </a:solidFill>
            </a:endParaRPr>
          </a:p>
          <a:p>
            <a:r>
              <a:rPr lang="en-US" sz="2400" dirty="0">
                <a:solidFill>
                  <a:srgbClr val="0070C0"/>
                </a:solidFill>
              </a:rPr>
              <a:t>Closing:  </a:t>
            </a:r>
            <a:r>
              <a:rPr lang="en-US" sz="2000" dirty="0"/>
              <a:t>Ticket out Door</a:t>
            </a:r>
          </a:p>
          <a:p>
            <a:endParaRPr lang="en-US" sz="2400" dirty="0">
              <a:solidFill>
                <a:srgbClr val="0070C0"/>
              </a:solidFill>
            </a:endParaRPr>
          </a:p>
          <a:p>
            <a:r>
              <a:rPr lang="en-US" sz="2400" dirty="0">
                <a:solidFill>
                  <a:srgbClr val="0070C0"/>
                </a:solidFill>
              </a:rPr>
              <a:t>Reminders:  </a:t>
            </a:r>
            <a:r>
              <a:rPr lang="en-US" sz="2000" dirty="0"/>
              <a:t>Quiz on Friday, No School 9/6  Canvass Course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a:latin typeface="Book Antiqua" pitchFamily="18" charset="0"/>
              </a:rPr>
              <a:t>Wednesday, August 31</a:t>
            </a:r>
          </a:p>
        </p:txBody>
      </p:sp>
      <p:sp>
        <p:nvSpPr>
          <p:cNvPr id="4" name="TextBox 3"/>
          <p:cNvSpPr txBox="1"/>
          <p:nvPr/>
        </p:nvSpPr>
        <p:spPr>
          <a:xfrm>
            <a:off x="381000" y="1066800"/>
            <a:ext cx="8458200" cy="5663089"/>
          </a:xfrm>
          <a:prstGeom prst="rect">
            <a:avLst/>
          </a:prstGeom>
          <a:noFill/>
        </p:spPr>
        <p:txBody>
          <a:bodyPr wrap="square" rtlCol="0">
            <a:spAutoFit/>
          </a:bodyPr>
          <a:lstStyle/>
          <a:p>
            <a:r>
              <a:rPr lang="en-US" sz="2400" dirty="0">
                <a:solidFill>
                  <a:srgbClr val="0070C0"/>
                </a:solidFill>
              </a:rPr>
              <a:t>Standard: </a:t>
            </a:r>
            <a:r>
              <a:rPr lang="en-US" sz="2000" b="1" u="sng" dirty="0"/>
              <a:t>SS6G8 </a:t>
            </a:r>
            <a:r>
              <a:rPr lang="en-US" sz="2000" b="1" dirty="0"/>
              <a:t>Explain environmental issues in Europe.</a:t>
            </a:r>
          </a:p>
          <a:p>
            <a:r>
              <a:rPr lang="en-US" sz="2000" dirty="0"/>
              <a:t>a. Explain the causes and effects of acid rain in Germany.</a:t>
            </a:r>
          </a:p>
          <a:p>
            <a:r>
              <a:rPr lang="en-US" sz="2000" dirty="0"/>
              <a:t>b. Explain the causes and effects of air pollution in the United Kingdom.</a:t>
            </a:r>
          </a:p>
          <a:p>
            <a:r>
              <a:rPr lang="en-US" sz="2000" dirty="0"/>
              <a:t>c. Explain the causes and effects of the nuclear disaster in Chernobyl, Ukraine.</a:t>
            </a:r>
          </a:p>
          <a:p>
            <a:endParaRPr lang="en-US" sz="2400" dirty="0"/>
          </a:p>
          <a:p>
            <a:r>
              <a:rPr lang="en-US" sz="2400" dirty="0">
                <a:solidFill>
                  <a:srgbClr val="0070C0"/>
                </a:solidFill>
              </a:rPr>
              <a:t>Learning Target: </a:t>
            </a:r>
            <a:r>
              <a:rPr lang="en-US" sz="2000" dirty="0"/>
              <a:t>SWBAT discuss the causes and problems caused by acid rain, air pollution, and nuclear disasters</a:t>
            </a:r>
          </a:p>
          <a:p>
            <a:endParaRPr lang="en-US" sz="2400" dirty="0">
              <a:solidFill>
                <a:srgbClr val="0070C0"/>
              </a:solidFill>
            </a:endParaRPr>
          </a:p>
          <a:p>
            <a:r>
              <a:rPr lang="en-US" sz="2400" dirty="0">
                <a:solidFill>
                  <a:srgbClr val="0070C0"/>
                </a:solidFill>
              </a:rPr>
              <a:t>Warm-up: </a:t>
            </a:r>
            <a:r>
              <a:rPr lang="en-US" sz="2000" dirty="0"/>
              <a:t>Board Game</a:t>
            </a:r>
          </a:p>
          <a:p>
            <a:endParaRPr lang="en-US" sz="2400" dirty="0">
              <a:solidFill>
                <a:srgbClr val="0070C0"/>
              </a:solidFill>
            </a:endParaRPr>
          </a:p>
          <a:p>
            <a:r>
              <a:rPr lang="en-US" sz="2400" dirty="0">
                <a:solidFill>
                  <a:srgbClr val="0070C0"/>
                </a:solidFill>
              </a:rPr>
              <a:t>Work Session: </a:t>
            </a:r>
            <a:r>
              <a:rPr lang="en-US" sz="2000" dirty="0"/>
              <a:t>Textbook Chapter 4; Brain Wrinkles, Videos; </a:t>
            </a:r>
          </a:p>
          <a:p>
            <a:endParaRPr lang="en-US" sz="2400" dirty="0">
              <a:solidFill>
                <a:srgbClr val="0070C0"/>
              </a:solidFill>
            </a:endParaRPr>
          </a:p>
          <a:p>
            <a:r>
              <a:rPr lang="en-US" sz="2400" dirty="0">
                <a:solidFill>
                  <a:srgbClr val="0070C0"/>
                </a:solidFill>
              </a:rPr>
              <a:t>Closing:  </a:t>
            </a:r>
            <a:r>
              <a:rPr lang="en-US" sz="2000" dirty="0"/>
              <a:t>Think-pair- Share</a:t>
            </a:r>
          </a:p>
          <a:p>
            <a:endParaRPr lang="en-US" sz="2400" dirty="0">
              <a:solidFill>
                <a:srgbClr val="0070C0"/>
              </a:solidFill>
            </a:endParaRPr>
          </a:p>
          <a:p>
            <a:r>
              <a:rPr lang="en-US" sz="2400" dirty="0">
                <a:solidFill>
                  <a:srgbClr val="0070C0"/>
                </a:solidFill>
              </a:rPr>
              <a:t>Reminders:  </a:t>
            </a:r>
            <a:r>
              <a:rPr lang="en-US" sz="2000" dirty="0"/>
              <a:t>Quiz on Friday, No School 9/6  Canvass Course</a:t>
            </a:r>
          </a:p>
          <a:p>
            <a:endParaRPr lang="en-US" dirty="0"/>
          </a:p>
        </p:txBody>
      </p:sp>
    </p:spTree>
  </p:cSld>
  <p:clrMapOvr>
    <a:masterClrMapping/>
  </p:clrMapOvr>
</p:sld>
</file>

<file path=ppt/theme/theme1.xml><?xml version="1.0" encoding="utf-8"?>
<a:theme xmlns:a="http://schemas.openxmlformats.org/drawingml/2006/main" name="T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TV</Template>
  <TotalTime>749</TotalTime>
  <Words>1555</Words>
  <Application>Microsoft Office PowerPoint</Application>
  <PresentationFormat>On-screen Show (4:3)</PresentationFormat>
  <Paragraphs>152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Sylvia Porter</dc:creator>
  <cp:lastModifiedBy>Sylvia Porter</cp:lastModifiedBy>
  <cp:revision>57</cp:revision>
  <dcterms:created xsi:type="dcterms:W3CDTF">2022-08-17T19:01:48Z</dcterms:created>
  <dcterms:modified xsi:type="dcterms:W3CDTF">2022-08-30T12:16:18Z</dcterms:modified>
</cp:coreProperties>
</file>